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Impact" panose="020B0806030902050204" pitchFamily="34" charset="0"/>
      <p:regular r:id="rId16"/>
    </p:embeddedFont>
    <p:embeddedFont>
      <p:font typeface="Mouse Memoirs" panose="0200050600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FFF"/>
    <a:srgbClr val="CF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958C3-79FA-4144-A296-F3E3F5CF57C7}" v="69" dt="2021-03-21T04:22:02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3191" autoAdjust="0"/>
  </p:normalViewPr>
  <p:slideViewPr>
    <p:cSldViewPr snapToGrid="0">
      <p:cViewPr varScale="1">
        <p:scale>
          <a:sx n="51" d="100"/>
          <a:sy n="51" d="100"/>
        </p:scale>
        <p:origin x="18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87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4B958C3-79FA-4144-A296-F3E3F5CF57C7}"/>
    <pc:docChg chg="undo custSel addSld delSld modSld modHandout">
      <pc:chgData name="Stan Cox" userId="9376f276357bfffd" providerId="LiveId" clId="{14B958C3-79FA-4144-A296-F3E3F5CF57C7}" dt="2021-03-21T04:26:41.285" v="1840" actId="47"/>
      <pc:docMkLst>
        <pc:docMk/>
      </pc:docMkLst>
      <pc:sldChg chg="modSp mod modNotesTx">
        <pc:chgData name="Stan Cox" userId="9376f276357bfffd" providerId="LiveId" clId="{14B958C3-79FA-4144-A296-F3E3F5CF57C7}" dt="2021-03-21T01:34:58.313" v="1700" actId="14100"/>
        <pc:sldMkLst>
          <pc:docMk/>
          <pc:sldMk cId="3270647066" sldId="256"/>
        </pc:sldMkLst>
        <pc:spChg chg="mod">
          <ac:chgData name="Stan Cox" userId="9376f276357bfffd" providerId="LiveId" clId="{14B958C3-79FA-4144-A296-F3E3F5CF57C7}" dt="2021-03-21T01:34:58.313" v="1700" actId="14100"/>
          <ac:spMkLst>
            <pc:docMk/>
            <pc:sldMk cId="3270647066" sldId="256"/>
            <ac:spMk id="2" creationId="{FDE83E0A-14CC-4A44-B974-B26C8583CB57}"/>
          </ac:spMkLst>
        </pc:spChg>
      </pc:sldChg>
      <pc:sldChg chg="modSp mod modNotesTx">
        <pc:chgData name="Stan Cox" userId="9376f276357bfffd" providerId="LiveId" clId="{14B958C3-79FA-4144-A296-F3E3F5CF57C7}" dt="2021-03-21T00:16:52.395" v="1236" actId="20577"/>
        <pc:sldMkLst>
          <pc:docMk/>
          <pc:sldMk cId="4124101320" sldId="257"/>
        </pc:sldMkLst>
        <pc:spChg chg="mod">
          <ac:chgData name="Stan Cox" userId="9376f276357bfffd" providerId="LiveId" clId="{14B958C3-79FA-4144-A296-F3E3F5CF57C7}" dt="2021-03-21T00:16:52.395" v="1236" actId="20577"/>
          <ac:spMkLst>
            <pc:docMk/>
            <pc:sldMk cId="4124101320" sldId="257"/>
            <ac:spMk id="3" creationId="{F098D3F1-7448-4E51-ABEE-C2CEF795E0C2}"/>
          </ac:spMkLst>
        </pc:spChg>
      </pc:sldChg>
      <pc:sldChg chg="modNotesTx">
        <pc:chgData name="Stan Cox" userId="9376f276357bfffd" providerId="LiveId" clId="{14B958C3-79FA-4144-A296-F3E3F5CF57C7}" dt="2021-03-21T00:16:20.655" v="1232" actId="113"/>
        <pc:sldMkLst>
          <pc:docMk/>
          <pc:sldMk cId="3965979312" sldId="258"/>
        </pc:sldMkLst>
      </pc:sldChg>
      <pc:sldChg chg="modNotesTx">
        <pc:chgData name="Stan Cox" userId="9376f276357bfffd" providerId="LiveId" clId="{14B958C3-79FA-4144-A296-F3E3F5CF57C7}" dt="2021-03-21T01:23:30.924" v="1444" actId="113"/>
        <pc:sldMkLst>
          <pc:docMk/>
          <pc:sldMk cId="2541148468" sldId="259"/>
        </pc:sldMkLst>
      </pc:sldChg>
      <pc:sldChg chg="modNotesTx">
        <pc:chgData name="Stan Cox" userId="9376f276357bfffd" providerId="LiveId" clId="{14B958C3-79FA-4144-A296-F3E3F5CF57C7}" dt="2021-03-21T01:30:43.792" v="1618" actId="114"/>
        <pc:sldMkLst>
          <pc:docMk/>
          <pc:sldMk cId="928154518" sldId="260"/>
        </pc:sldMkLst>
      </pc:sldChg>
      <pc:sldChg chg="addSp delSp modSp mod modAnim modNotesTx">
        <pc:chgData name="Stan Cox" userId="9376f276357bfffd" providerId="LiveId" clId="{14B958C3-79FA-4144-A296-F3E3F5CF57C7}" dt="2021-03-21T01:34:41.275" v="1699" actId="114"/>
        <pc:sldMkLst>
          <pc:docMk/>
          <pc:sldMk cId="14837740" sldId="261"/>
        </pc:sldMkLst>
        <pc:spChg chg="add del mod">
          <ac:chgData name="Stan Cox" userId="9376f276357bfffd" providerId="LiveId" clId="{14B958C3-79FA-4144-A296-F3E3F5CF57C7}" dt="2021-03-20T22:20:00.387" v="253" actId="478"/>
          <ac:spMkLst>
            <pc:docMk/>
            <pc:sldMk cId="14837740" sldId="261"/>
            <ac:spMk id="4" creationId="{935D3F25-2793-4FEC-97C4-A3447C3EF388}"/>
          </ac:spMkLst>
        </pc:spChg>
        <pc:spChg chg="add mod">
          <ac:chgData name="Stan Cox" userId="9376f276357bfffd" providerId="LiveId" clId="{14B958C3-79FA-4144-A296-F3E3F5CF57C7}" dt="2021-03-20T22:33:45.625" v="403" actId="1037"/>
          <ac:spMkLst>
            <pc:docMk/>
            <pc:sldMk cId="14837740" sldId="261"/>
            <ac:spMk id="5" creationId="{38BEAA62-F815-4F36-A1D9-072C4AD66D93}"/>
          </ac:spMkLst>
        </pc:spChg>
        <pc:spChg chg="add del mod">
          <ac:chgData name="Stan Cox" userId="9376f276357bfffd" providerId="LiveId" clId="{14B958C3-79FA-4144-A296-F3E3F5CF57C7}" dt="2021-03-20T22:25:31.250" v="317" actId="478"/>
          <ac:spMkLst>
            <pc:docMk/>
            <pc:sldMk cId="14837740" sldId="261"/>
            <ac:spMk id="6" creationId="{2FBD9A04-DD9B-4189-BE53-A1C21949F966}"/>
          </ac:spMkLst>
        </pc:spChg>
        <pc:spChg chg="add mod">
          <ac:chgData name="Stan Cox" userId="9376f276357bfffd" providerId="LiveId" clId="{14B958C3-79FA-4144-A296-F3E3F5CF57C7}" dt="2021-03-20T22:32:49.044" v="396" actId="1036"/>
          <ac:spMkLst>
            <pc:docMk/>
            <pc:sldMk cId="14837740" sldId="261"/>
            <ac:spMk id="8" creationId="{98A455DA-66DA-4199-A066-A6CF4BCF8B77}"/>
          </ac:spMkLst>
        </pc:spChg>
        <pc:picChg chg="ord">
          <ac:chgData name="Stan Cox" userId="9376f276357bfffd" providerId="LiveId" clId="{14B958C3-79FA-4144-A296-F3E3F5CF57C7}" dt="2021-03-20T22:31:18.861" v="368" actId="167"/>
          <ac:picMkLst>
            <pc:docMk/>
            <pc:sldMk cId="14837740" sldId="261"/>
            <ac:picMk id="7" creationId="{17926AAF-DAC2-470F-BDDB-EF73B8AA5E5F}"/>
          </ac:picMkLst>
        </pc:picChg>
      </pc:sldChg>
      <pc:sldChg chg="new del setBg">
        <pc:chgData name="Stan Cox" userId="9376f276357bfffd" providerId="LiveId" clId="{14B958C3-79FA-4144-A296-F3E3F5CF57C7}" dt="2021-03-21T04:26:41.285" v="1840" actId="47"/>
        <pc:sldMkLst>
          <pc:docMk/>
          <pc:sldMk cId="504632024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7F9FB-2906-42E9-AF0C-3284F222C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7908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Mouse Memoirs" panose="02000506000000020004" pitchFamily="2" charset="0"/>
              </a:rPr>
              <a:t>Lessons from a Wayward Son</a:t>
            </a:r>
          </a:p>
          <a:p>
            <a:r>
              <a:rPr lang="en-US" dirty="0"/>
              <a:t>(Luke 15:11-19)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D9D56-E44E-4EAD-A8F8-454C3A7319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21,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73961-5366-40EA-8387-829454DF44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DFBB4-0DDF-4987-AA87-61CB2B23A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  <a:fld id="{E508CD32-B857-49C6-8095-1488E3ECC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1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7471-88F2-4E92-A439-4AB41193966B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33E16-27BD-4225-ABFD-6C13E9D0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But when he came to himself, he said, ‘How many of my father’s hired servants have bread enough and to spare, and I perish with hunger! ’I will arise and go to my father, and will say to him, “Father, I have sinned against heaven and before you, and I am no longer worthy to be called your son. Make me like one of your hired servants.”‘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(Luke 15:17-19)</a:t>
            </a:r>
          </a:p>
          <a:p>
            <a:pPr algn="l"/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What powerful words.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Each of us has sinned against God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(1 John 3:4),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b="0" i="1" dirty="0">
                <a:latin typeface="+mn-lt"/>
              </a:rPr>
              <a:t>Whoever commits sin also commits lawlessness, and sin is lawlessness.”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(Romans 3:23),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b="0" i="1" dirty="0">
                <a:latin typeface="+mn-lt"/>
              </a:rPr>
              <a:t>for all have sinned and fall short of the glory of God.”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The gospel of Christ reveals the remedy for our sins and the conditions upon which God’s grace and mercy are obtained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(Romans 1:16),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b="0" i="1" dirty="0">
                <a:latin typeface="+mn-lt"/>
              </a:rPr>
              <a:t>For I am not ashamed of the gospel of Christ, for it is the power of God to salvation for everyone who believes, for the Jew first and also for the Greek.”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(Mark 16:15-16),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b="0" i="1" dirty="0">
                <a:latin typeface="+mn-lt"/>
              </a:rPr>
              <a:t>And He said to them, “Go into all the world and preach the gospel to every creature.</a:t>
            </a:r>
            <a:r>
              <a:rPr lang="en-US" sz="1200" b="0" i="1" baseline="30000" dirty="0">
                <a:latin typeface="+mn-lt"/>
              </a:rPr>
              <a:t> 16</a:t>
            </a:r>
            <a:r>
              <a:rPr lang="en-US" sz="1200" b="0" i="1" dirty="0">
                <a:latin typeface="+mn-lt"/>
              </a:rPr>
              <a:t> He who believes and is baptized will be saved; but he who does not believe will be condemned.”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Still, every sinner must be convinced that he needs a Savior before he will actually believe and obey the gospel to be saved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(1 Timothy 4:10),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b="0" i="1" dirty="0">
                <a:latin typeface="+mn-lt"/>
              </a:rPr>
              <a:t>For to this end we both labor and suffer reproach, because we trust in the living God, who is the Savior of all men, especially of those who believe.”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Yes, Jesus died for all men. 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Yes, His sacrificial death is sufficient to redeem the sinner from spiritual death. 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But the sinner must want to be saved.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He must come to the Savior to find rest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(Matthew 10:28-30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), “</a:t>
            </a:r>
            <a:r>
              <a:rPr lang="en-US" sz="1200" b="0" i="1" dirty="0">
                <a:latin typeface="+mn-lt"/>
              </a:rPr>
              <a:t>And do not fear those who kill the body but cannot kill the soul. But rather fear Him who is able to destroy both soul and body in hell.</a:t>
            </a:r>
            <a:r>
              <a:rPr lang="en-US" sz="1200" b="0" i="1" baseline="30000" dirty="0">
                <a:latin typeface="+mn-lt"/>
              </a:rPr>
              <a:t> 29</a:t>
            </a:r>
            <a:r>
              <a:rPr lang="en-US" sz="1200" b="0" i="1" dirty="0">
                <a:latin typeface="+mn-lt"/>
              </a:rPr>
              <a:t> Are not two sparrows sold for a copper coin? And not one of them falls to the ground apart from your Father's will.”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Like the wayward son, the sinner must go to the Father.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The words of the wayward son teach us the attitude of heart the sinner must have to be forgiven of his sins.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When these attitudes are coupled with obedience to God’s plan of salvation (His terms of pardon) one is assured of God’s forgiveness. 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We cannot go to the Father and receive His forgiveness without both the proper heart and the proper actions.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Using the wayward son as an example, consider that the sinner MUST do to regain God’s favor.</a:t>
            </a:r>
          </a:p>
          <a:p>
            <a:endParaRPr lang="en-US" sz="1200" dirty="0">
              <a:latin typeface="+mn-lt"/>
            </a:endParaRPr>
          </a:p>
          <a:p>
            <a:pPr algn="r"/>
            <a:r>
              <a:rPr lang="en-US" sz="1200" dirty="0">
                <a:latin typeface="+mn-lt"/>
              </a:rPr>
              <a:t>Based on an article by Joe Price, in The Spirit’s Sword</a:t>
            </a:r>
          </a:p>
          <a:p>
            <a:pPr algn="r"/>
            <a:r>
              <a:rPr lang="en-US" sz="1200" dirty="0">
                <a:latin typeface="+mn-lt"/>
              </a:rPr>
              <a:t>9/16/2012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33E16-27BD-4225-ABFD-6C13E9D0F2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Like the Wayward son, the sinner must be convicted of his sins.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He must be convinced he is a sinner. 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(Luke 15:17),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i="1" dirty="0">
                <a:latin typeface="+mn-lt"/>
              </a:rPr>
              <a:t>But </a:t>
            </a:r>
            <a:r>
              <a:rPr lang="en-US" sz="1200" i="1" u="sng" dirty="0">
                <a:latin typeface="+mn-lt"/>
              </a:rPr>
              <a:t>when he came to himself</a:t>
            </a:r>
            <a:r>
              <a:rPr lang="en-US" sz="1200" i="1" dirty="0">
                <a:latin typeface="+mn-lt"/>
              </a:rPr>
              <a:t>, he said, ‘How many of my father's hired servants have bread enough and to spare, and I perish with hunger!”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The wasteful son “came to himself,” implying he fully realized his conduct had been reprehensible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Finally, he felt the full weight of his sin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(Psalm 51:3), [David’s words, in acknowledging his sin with Bathsheba],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sz="1200" i="1" dirty="0">
                <a:latin typeface="+mn-lt"/>
              </a:rPr>
              <a:t>For I acknowledge my transgressions, and my sin is always before me.”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One who is not properly convicted of sin, may seek forgiveness on his own terms, or fail to seek it at all. (“IF” I have offended anyone…) (Adam and Eve, rationalizing).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Only when the sinner is overwhelmed with the burden of sin will he go to the Father seeking forgiveness on the Father’s terms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(Acts 2:36-37),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Therefore let all the house of Israel know assuredly that God has made this Jesus, whom you crucified, both Lord and Christ.” </a:t>
            </a:r>
            <a:r>
              <a:rPr lang="en-US" i="1" baseline="30000" dirty="0"/>
              <a:t>37</a:t>
            </a:r>
            <a:r>
              <a:rPr lang="en-US" i="1" dirty="0"/>
              <a:t> Now when they heard this, they were cut to the heart, and said to Peter and the rest of the apostles, ‘Men and brethren, what shall we do?’”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They were convinced they had murdered their Messiah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They were anguished at what they had done.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We need to look at sin through God’s eyes, rather than our own.  To see how bad it truly is!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To be convicted of one’s sin is a sobering, humbling moment for the person who wants to live with God’s approval instead of die in the darkness of sin.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3E16-27BD-4225-ABFD-6C13E9D0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8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Like the Wayward son, the sinner must know who his sin is against </a:t>
            </a:r>
          </a:p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(Luke 15:18),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I will arise and go to my father, and will say to him, “Father, I have sinned against heaven and before you.”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Ultimately, all sin is against God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(Psalm 51:4),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b="0" i="1" dirty="0"/>
              <a:t>Against You, You only, have I sinned, and done this evil in Your sight—that You may be found just when You speak, and blameless when You judge.”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Although the wayward son’s father had not personally seen his wasteful conduct, the son realized that his actions were “before” him (“in his sight”, ASV). 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We would do well to always remember that God sees all our actions and knows all our thoughts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(Hebrews 4:13),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And there is no creature hidden from His sight, but all things are naked and open to the eyes of Him to whom we must give account.”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The sinner (like the wayward son) must willingly admit and acknowledge that his sin is against the God of heaven. 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Without such godly sorrow there can be no repentance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(2 Corinthians 7:10),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For godly sorrow produces repentance leading to salvation, not to be regretted; but the sorrow of the world produces death.”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Only the contrite heart will make the journey back to the Father; and find a merciful reception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(Psalm 51:17),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b="0" i="1" dirty="0"/>
              <a:t>The sacrifices of God are a broken spirit, a broken and a contrite heart—these, O God, You will not despise.”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(Isaiah 66:2),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b="0" i="1" dirty="0"/>
              <a:t>For all those things My hand has made, and all those things exist,” says the Lord. “But on this one will I look: On him who is poor and of a contrite spirit, and who trembles at My word.”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3E16-27BD-4225-ABFD-6C13E9D0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22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Like the prodigal, the sinner must approach his Father in utter humility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(Luke 15:19), </a:t>
            </a:r>
            <a:r>
              <a:rPr lang="en-US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I am no longer worthy to be called your son. Make me like one of your hired servants.”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Only the humble in heart comes to God confessing sin and pleading for mercy. 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The tax collector of Luke 18:13 possessed this trait.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(Luke 18:13), </a:t>
            </a:r>
            <a:r>
              <a:rPr lang="en-US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And the tax collector, standing afar off, would not so much as raise his eyes to heaven, but beat his breast, saying, ‘God, be merciful to me a sinner!”</a:t>
            </a:r>
            <a:endParaRPr lang="en-US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If one has a problem admitting his sin he has a problem with pride. 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Remember, </a:t>
            </a:r>
            <a:r>
              <a:rPr lang="en-US" b="0" i="1" dirty="0">
                <a:solidFill>
                  <a:srgbClr val="000000"/>
                </a:solidFill>
                <a:effectLst/>
                <a:latin typeface="+mn-lt"/>
              </a:rPr>
              <a:t>“God resists the proud, but gives grace to the humble” </a:t>
            </a: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(James 4:6).</a:t>
            </a:r>
            <a:endParaRPr lang="en-US" sz="1200" b="1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3E16-27BD-4225-ABFD-6C13E9D0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97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Like the Wayward son, when we sin against God we must determine to “go to (our) Father.”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(Luke 15:22-24),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But the father said to his servants, ‘Bring out the best robe and put it on him, and put a ring on his hand and sandals on his feet.</a:t>
            </a:r>
            <a:r>
              <a:rPr lang="en-US" i="1" baseline="30000" dirty="0"/>
              <a:t> 23</a:t>
            </a:r>
            <a:r>
              <a:rPr lang="en-US" i="1" dirty="0"/>
              <a:t> And bring the fatted calf here and kill it, and let us eat and be merry;</a:t>
            </a:r>
            <a:r>
              <a:rPr lang="en-US" i="1" baseline="30000" dirty="0"/>
              <a:t> 24</a:t>
            </a:r>
            <a:r>
              <a:rPr lang="en-US" i="1" dirty="0"/>
              <a:t> for this my son was dead and is alive again; he was lost and is found.’ And they began to be merry.”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Like the wayward son’s father, our heavenly Father is longsuffering, merciful and forgiving </a:t>
            </a:r>
            <a:endParaRPr lang="en-US" sz="1200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(2 Peter 3:9),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The Lord is not slack concerning His promise, as some count slackness, but is longsuffering toward us, not willing that any should perish but that all should come to repentance.”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(Romans 2:4),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”</a:t>
            </a:r>
            <a:r>
              <a:rPr lang="en-US" i="1" dirty="0"/>
              <a:t>Or do you despise the riches of His goodness, forbearance, and longsuffering, not knowing that the goodness of God leads you to repentance?”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Our heavenly Father shows us how to come to Him to be forgiven of our sins. 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The gospel teaches lost sinners how to be saved. The sinner must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hear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the gospel and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believe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in Jesus as the Christ,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confess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his faith in Christ,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repent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of his sins and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be baptized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into Christ for the remission of his sins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(Mark 16:16),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He who believes and is baptized will be saved; but he who does not believe will be condemned.”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Now saved, he lives a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faithful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Christian life in service to Christ.</a:t>
            </a:r>
          </a:p>
          <a:p>
            <a:pPr marL="1085850" lvl="2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Christians who sin must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repent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and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pray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to be forgiven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(Acts 8:22-24), [Example of Simon the Sorcerer],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Repent therefore of this your wickedness, and pray God if perhaps the thought of your heart may be forgiven you.</a:t>
            </a:r>
            <a:r>
              <a:rPr lang="en-US" i="1" baseline="30000" dirty="0"/>
              <a:t> 23</a:t>
            </a:r>
            <a:r>
              <a:rPr lang="en-US" i="1" dirty="0"/>
              <a:t> For I see that you are poisoned by bitterness and bound by iniquity.” </a:t>
            </a:r>
            <a:r>
              <a:rPr lang="en-US" i="1" baseline="30000" dirty="0"/>
              <a:t>24</a:t>
            </a:r>
            <a:r>
              <a:rPr lang="en-US" i="1" dirty="0"/>
              <a:t> Then Simon answered and said, “Pray to the Lord for me, that none of the things which you have spoken may come upon me.”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(1 John 1:9),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i="1" dirty="0"/>
              <a:t>If we confess our sins, He is faithful and just to forgive us our sins and to cleanse us from all unrighteousness.”</a:t>
            </a:r>
            <a:endParaRPr lang="en-US" sz="1200" b="1" i="1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3E16-27BD-4225-ABFD-6C13E9D0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For the sake of your salvation, come to yourself and go to your Father. 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He will forgive you and give you eternal life.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…for this my son was dead and is alive again; he was lost and is found”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(Lk. 15:24)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+mn-lt"/>
              </a:rPr>
              <a:t>(2 Thessalonians 1:6-7), 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“</a:t>
            </a:r>
            <a:r>
              <a:rPr lang="en-US" b="0" i="1" dirty="0"/>
              <a:t>since it is a righteous thing with God … to give you who are troubled rest with us when the Lord Jesus is revealed from heaven with His mighty angels.”</a:t>
            </a:r>
            <a:endParaRPr lang="en-US" sz="1200" b="0" i="1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33E16-27BD-4225-ABFD-6C13E9D0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EE10-F2B8-48C1-A75A-9C8ECAC2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276FE-8187-4B6C-83E6-4A5F8C248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4B3B-11B2-45CF-80BE-5D73671C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6541-D6AA-42BA-9AC0-6DBBD853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AAD4-A19E-4AAD-8F0A-62F7F409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5AC1-3DFB-471A-956D-B641FFC2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545D0-9AD4-447F-8AE5-8F0D3381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67CAD-93CA-4794-A064-80253BB8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8E3F-7573-45A0-B080-4C32203A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0C6D-B3D7-43C3-97C4-7CAC1B0F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0FA6B-8498-4EFE-BC4F-9753F12E3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94C13-4B5B-4021-9767-7FFA04993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C932-C960-49D0-8D0C-F873FC96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25B85-06F9-48CB-94DF-250682A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3603-3229-4D1C-AA1D-6656ABB0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9B7B-EE39-4E3C-A9D9-8FF720BD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6324-76F3-4C7D-A512-308CB1186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63FE-6214-400A-ACA7-C7DC148F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9C6F-E444-4959-979B-1C7E0D1B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EF486-52F5-4A4F-AEA6-A28FD300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2AAB-7A3C-4859-9331-1E23D547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A4F5-D059-41BB-8A09-FD955E955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9599E-5404-4416-A109-476F125F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739A-7DE2-4B27-9525-217E4674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CA407-72AB-41A8-88CE-36596BE3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8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3C58-4B48-4549-9A9C-911607E3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D3A3-D1F2-43DC-B664-D0E0B0E0E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FE98C-F3C8-4B26-B220-4F5AAA091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FC0D4-2530-4796-B8CA-BEBDE28C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9030D-CB9A-4EA5-A4C9-6D4C0A6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49883-3738-4050-9CAC-F5355567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F43C-C15A-43AC-BDCA-600DF468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65C8-F524-443E-8640-BEA7BBB3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4EC79-EB95-4231-ADA4-74E860427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E1984-6DCA-494F-83BA-5DCAC6703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33BC0-6E3C-4BF8-9A8E-6AD24A22A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E6156-8FEF-4D38-BADB-9923B2C4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FDB57-F269-44B7-A77E-8BA92C04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B4EAB-A1A4-4AF8-9063-C612A151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6B8E-835A-4CE6-91D0-8EED28DB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332F1-1A83-4A72-B237-A5BD0D68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F285-E0D1-4792-B188-3A5A5101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0EE67-B377-4A05-A669-58641347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5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1F1FA-A8CC-4897-B7BC-FD14C36B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FDDCF-EBF6-4AA9-BD6E-8A8ADE5A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E4A7-7142-42EB-8D3B-71C74EC2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7B43-C402-4891-B872-7B146DD5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FD66-9849-4C93-BBE6-1AED5FFA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BC097-60E3-42E6-AC9D-D1BDF3AD7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17D9C-2E17-4D56-A680-FB84B20E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B8FF7-7D36-4EB0-B873-0E5769FA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FD4E7-756F-4961-8667-CFF359B5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7584-1236-4812-B6C3-6FBA5BF7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247F0-6486-4183-81C2-37EEAA314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3D99D-430E-4593-BEC2-D4624C21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2ECA1-CAA4-43F1-8795-EF4B201C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34314-99C3-440F-8CDF-B4D68248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92FE6-52D2-445C-B33E-AF2FAB5E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D375C-5A8D-426C-B1BD-25C0125E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750CB-7619-4930-97D1-B6EE5C13B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53C81-26E2-4602-92C6-F6907D265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0144-FB6A-4822-A4F2-747108523149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4418-803D-4FED-938F-58AACC651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51938-9806-4E41-8348-5B36D88F6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B046-BD8D-45F7-803E-1F9C62871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1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3E0A-14CC-4A44-B974-B26C8583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9" y="1097781"/>
            <a:ext cx="5712542" cy="2849379"/>
          </a:xfrm>
        </p:spPr>
        <p:txBody>
          <a:bodyPr anchor="t">
            <a:noAutofit/>
          </a:bodyPr>
          <a:lstStyle/>
          <a:p>
            <a:r>
              <a:rPr lang="en-US" sz="9600" dirty="0">
                <a:latin typeface="Mouse Memoirs" panose="02000506000000020004" pitchFamily="2" charset="0"/>
              </a:rPr>
              <a:t>Lessons from a Wayward 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D3F1-7448-4E51-ABEE-C2CEF795E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4495799"/>
            <a:ext cx="5712542" cy="1194619"/>
          </a:xfrm>
        </p:spPr>
        <p:txBody>
          <a:bodyPr>
            <a:normAutofit/>
          </a:bodyPr>
          <a:lstStyle/>
          <a:p>
            <a:r>
              <a:rPr lang="en-US" sz="5400" b="1" dirty="0"/>
              <a:t>Luke 15:11-19</a:t>
            </a:r>
          </a:p>
        </p:txBody>
      </p:sp>
      <p:pic>
        <p:nvPicPr>
          <p:cNvPr id="7" name="Picture 6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17926AAF-DAC2-470F-BDDB-EF73B8AA5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51" y="912483"/>
            <a:ext cx="5522097" cy="5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3E0A-14CC-4A44-B974-B26C8583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19" y="381501"/>
            <a:ext cx="10869561" cy="2251587"/>
          </a:xfrm>
        </p:spPr>
        <p:txBody>
          <a:bodyPr anchor="t">
            <a:noAutofit/>
          </a:bodyPr>
          <a:lstStyle/>
          <a:p>
            <a:r>
              <a:rPr lang="en-US" sz="7200" dirty="0">
                <a:latin typeface="Mouse Memoirs" panose="02000506000000020004" pitchFamily="2" charset="0"/>
              </a:rPr>
              <a:t>Like the Wayward Son, the Sinner Must Be Convicted of His Sins.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D3F1-7448-4E51-ABEE-C2CEF795E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8" y="2880361"/>
            <a:ext cx="7288161" cy="3367538"/>
          </a:xfrm>
        </p:spPr>
        <p:txBody>
          <a:bodyPr>
            <a:normAutofit/>
          </a:bodyPr>
          <a:lstStyle/>
          <a:p>
            <a:r>
              <a:rPr lang="en-US" sz="5400" b="1" dirty="0"/>
              <a:t>(15:17)</a:t>
            </a:r>
          </a:p>
          <a:p>
            <a:endParaRPr lang="en-US" sz="800" b="1" dirty="0"/>
          </a:p>
          <a:p>
            <a:r>
              <a:rPr lang="en-US" sz="4800" b="1" dirty="0"/>
              <a:t>Psalm 51:3</a:t>
            </a:r>
          </a:p>
          <a:p>
            <a:r>
              <a:rPr lang="en-US" sz="4800" b="1" dirty="0"/>
              <a:t>Acts 2:36-37</a:t>
            </a:r>
          </a:p>
        </p:txBody>
      </p:sp>
      <p:pic>
        <p:nvPicPr>
          <p:cNvPr id="7" name="Picture 6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17926AAF-DAC2-470F-BDDB-EF73B8AA5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60" y="2633088"/>
            <a:ext cx="3924028" cy="42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3E0A-14CC-4A44-B974-B26C8583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19" y="381501"/>
            <a:ext cx="10869561" cy="2251587"/>
          </a:xfrm>
        </p:spPr>
        <p:txBody>
          <a:bodyPr anchor="t">
            <a:noAutofit/>
          </a:bodyPr>
          <a:lstStyle/>
          <a:p>
            <a:r>
              <a:rPr lang="en-US" sz="7200" dirty="0">
                <a:latin typeface="Mouse Memoirs" panose="02000506000000020004" pitchFamily="2" charset="0"/>
              </a:rPr>
              <a:t>Like the Wayward Son, the Sinner Must Know Who His Sin is Against.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D3F1-7448-4E51-ABEE-C2CEF795E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8" y="2880360"/>
            <a:ext cx="7288161" cy="3566159"/>
          </a:xfrm>
        </p:spPr>
        <p:txBody>
          <a:bodyPr>
            <a:normAutofit/>
          </a:bodyPr>
          <a:lstStyle/>
          <a:p>
            <a:r>
              <a:rPr lang="en-US" sz="5400" b="1" dirty="0"/>
              <a:t>(15:18)</a:t>
            </a:r>
          </a:p>
          <a:p>
            <a:endParaRPr lang="en-US" sz="800" b="1" dirty="0"/>
          </a:p>
          <a:p>
            <a:r>
              <a:rPr lang="en-US" sz="4800" b="1" dirty="0"/>
              <a:t>Hebrews 4:13</a:t>
            </a:r>
          </a:p>
          <a:p>
            <a:r>
              <a:rPr lang="en-US" sz="4800" b="1" dirty="0"/>
              <a:t>2 Corinthians 7:10</a:t>
            </a:r>
          </a:p>
          <a:p>
            <a:r>
              <a:rPr lang="en-US" sz="4800" b="1" dirty="0"/>
              <a:t>Psalm 51:17; Isaiah 66:2</a:t>
            </a:r>
          </a:p>
        </p:txBody>
      </p:sp>
      <p:pic>
        <p:nvPicPr>
          <p:cNvPr id="7" name="Picture 6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17926AAF-DAC2-470F-BDDB-EF73B8AA5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60" y="2633088"/>
            <a:ext cx="3924028" cy="42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3E0A-14CC-4A44-B974-B26C8583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19" y="381501"/>
            <a:ext cx="10869561" cy="2251587"/>
          </a:xfrm>
        </p:spPr>
        <p:txBody>
          <a:bodyPr anchor="t">
            <a:noAutofit/>
          </a:bodyPr>
          <a:lstStyle/>
          <a:p>
            <a:r>
              <a:rPr lang="en-US" sz="7200" dirty="0">
                <a:latin typeface="Mouse Memoirs" panose="02000506000000020004" pitchFamily="2" charset="0"/>
              </a:rPr>
              <a:t>Like the Wayward Son, the Sinner Must Approach His Father in Utter Humility.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D3F1-7448-4E51-ABEE-C2CEF795E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8" y="2880360"/>
            <a:ext cx="7288161" cy="3566159"/>
          </a:xfrm>
        </p:spPr>
        <p:txBody>
          <a:bodyPr>
            <a:normAutofit/>
          </a:bodyPr>
          <a:lstStyle/>
          <a:p>
            <a:r>
              <a:rPr lang="en-US" sz="5400" b="1" dirty="0"/>
              <a:t>(15:19)</a:t>
            </a:r>
          </a:p>
          <a:p>
            <a:endParaRPr lang="en-US" sz="800" b="1" dirty="0"/>
          </a:p>
          <a:p>
            <a:r>
              <a:rPr lang="en-US" sz="4800" b="1" dirty="0"/>
              <a:t>Luke 18:13</a:t>
            </a:r>
          </a:p>
          <a:p>
            <a:r>
              <a:rPr lang="en-US" sz="4800" b="1" dirty="0"/>
              <a:t>James 4:6</a:t>
            </a:r>
          </a:p>
        </p:txBody>
      </p:sp>
      <p:pic>
        <p:nvPicPr>
          <p:cNvPr id="7" name="Picture 6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17926AAF-DAC2-470F-BDDB-EF73B8AA5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60" y="2633088"/>
            <a:ext cx="3924028" cy="42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3E0A-14CC-4A44-B974-B26C8583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219" y="381501"/>
            <a:ext cx="10869561" cy="2251587"/>
          </a:xfrm>
        </p:spPr>
        <p:txBody>
          <a:bodyPr anchor="t">
            <a:noAutofit/>
          </a:bodyPr>
          <a:lstStyle/>
          <a:p>
            <a:r>
              <a:rPr lang="en-US" sz="7200" dirty="0">
                <a:latin typeface="Mouse Memoirs" panose="02000506000000020004" pitchFamily="2" charset="0"/>
              </a:rPr>
              <a:t>Like the Wayward Son, the Sinner Must Determine to</a:t>
            </a:r>
            <a:r>
              <a:rPr lang="en-US" sz="7200" i="1" dirty="0">
                <a:latin typeface="Mouse Memoirs" panose="02000506000000020004" pitchFamily="2" charset="0"/>
              </a:rPr>
              <a:t> </a:t>
            </a:r>
            <a:r>
              <a:rPr lang="en-US" sz="7200" dirty="0">
                <a:latin typeface="Mouse Memoirs" panose="02000506000000020004" pitchFamily="2" charset="0"/>
              </a:rPr>
              <a:t>“go to (our) Father.”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D3F1-7448-4E51-ABEE-C2CEF795E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8" y="2880360"/>
            <a:ext cx="7288161" cy="3566159"/>
          </a:xfrm>
        </p:spPr>
        <p:txBody>
          <a:bodyPr>
            <a:normAutofit/>
          </a:bodyPr>
          <a:lstStyle/>
          <a:p>
            <a:r>
              <a:rPr lang="en-US" sz="5400" b="1" dirty="0"/>
              <a:t>(15:22-24)</a:t>
            </a:r>
          </a:p>
          <a:p>
            <a:endParaRPr lang="en-US" sz="800" b="1" dirty="0"/>
          </a:p>
          <a:p>
            <a:r>
              <a:rPr lang="en-US" sz="4800" b="1" dirty="0"/>
              <a:t>2 Peter 3:9; Romans 2:4</a:t>
            </a:r>
          </a:p>
          <a:p>
            <a:r>
              <a:rPr lang="en-US" sz="4800" b="1" dirty="0"/>
              <a:t>Mark 16:16</a:t>
            </a:r>
          </a:p>
          <a:p>
            <a:r>
              <a:rPr lang="en-US" sz="4800" b="1" dirty="0"/>
              <a:t>Acts 8:22-24; 1 John 1:9</a:t>
            </a:r>
          </a:p>
        </p:txBody>
      </p:sp>
      <p:pic>
        <p:nvPicPr>
          <p:cNvPr id="7" name="Picture 6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17926AAF-DAC2-470F-BDDB-EF73B8AA5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60" y="2633088"/>
            <a:ext cx="3924028" cy="42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17926AAF-DAC2-470F-BDDB-EF73B8AA5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51" y="912483"/>
            <a:ext cx="5522097" cy="5945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83E0A-14CC-4A44-B974-B26C8583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9" y="457701"/>
            <a:ext cx="5712542" cy="1493019"/>
          </a:xfrm>
        </p:spPr>
        <p:txBody>
          <a:bodyPr anchor="t">
            <a:noAutofit/>
          </a:bodyPr>
          <a:lstStyle/>
          <a:p>
            <a:r>
              <a:rPr lang="en-US" sz="9600" dirty="0">
                <a:latin typeface="Mouse Memoirs" panose="02000506000000020004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D3F1-7448-4E51-ABEE-C2CEF795E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179320"/>
            <a:ext cx="6431279" cy="4373880"/>
          </a:xfrm>
        </p:spPr>
        <p:txBody>
          <a:bodyPr>
            <a:normAutofit/>
          </a:bodyPr>
          <a:lstStyle/>
          <a:p>
            <a:r>
              <a:rPr lang="en-US" sz="4200" b="1" dirty="0"/>
              <a:t>For the sake of your salvation, go to your heavenly Father to gain forgiveness and eternal life!</a:t>
            </a:r>
          </a:p>
          <a:p>
            <a:endParaRPr lang="en-US" sz="800" b="1" dirty="0"/>
          </a:p>
          <a:p>
            <a:r>
              <a:rPr lang="en-US" sz="4400" b="1" dirty="0"/>
              <a:t>(15:24)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8BEAA62-F815-4F36-A1D9-072C4AD66D93}"/>
              </a:ext>
            </a:extLst>
          </p:cNvPr>
          <p:cNvSpPr/>
          <p:nvPr/>
        </p:nvSpPr>
        <p:spPr>
          <a:xfrm>
            <a:off x="8229600" y="1935480"/>
            <a:ext cx="2788920" cy="2042160"/>
          </a:xfrm>
          <a:custGeom>
            <a:avLst/>
            <a:gdLst>
              <a:gd name="connsiteX0" fmla="*/ 0 w 3398520"/>
              <a:gd name="connsiteY0" fmla="*/ 137160 h 2042160"/>
              <a:gd name="connsiteX1" fmla="*/ 76200 w 3398520"/>
              <a:gd name="connsiteY1" fmla="*/ 0 h 2042160"/>
              <a:gd name="connsiteX2" fmla="*/ 3002280 w 3398520"/>
              <a:gd name="connsiteY2" fmla="*/ 579120 h 2042160"/>
              <a:gd name="connsiteX3" fmla="*/ 3398520 w 3398520"/>
              <a:gd name="connsiteY3" fmla="*/ 1356360 h 2042160"/>
              <a:gd name="connsiteX4" fmla="*/ 3169920 w 3398520"/>
              <a:gd name="connsiteY4" fmla="*/ 2042160 h 2042160"/>
              <a:gd name="connsiteX5" fmla="*/ 289560 w 3398520"/>
              <a:gd name="connsiteY5" fmla="*/ 1767840 h 2042160"/>
              <a:gd name="connsiteX6" fmla="*/ 152400 w 3398520"/>
              <a:gd name="connsiteY6" fmla="*/ 1676400 h 2042160"/>
              <a:gd name="connsiteX7" fmla="*/ 91440 w 3398520"/>
              <a:gd name="connsiteY7" fmla="*/ 1508760 h 2042160"/>
              <a:gd name="connsiteX8" fmla="*/ 0 w 3398520"/>
              <a:gd name="connsiteY8" fmla="*/ 13716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8520" h="2042160">
                <a:moveTo>
                  <a:pt x="0" y="137160"/>
                </a:moveTo>
                <a:lnTo>
                  <a:pt x="76200" y="0"/>
                </a:lnTo>
                <a:lnTo>
                  <a:pt x="3002280" y="579120"/>
                </a:lnTo>
                <a:lnTo>
                  <a:pt x="3398520" y="1356360"/>
                </a:lnTo>
                <a:lnTo>
                  <a:pt x="3169920" y="2042160"/>
                </a:lnTo>
                <a:lnTo>
                  <a:pt x="289560" y="1767840"/>
                </a:lnTo>
                <a:lnTo>
                  <a:pt x="152400" y="1676400"/>
                </a:lnTo>
                <a:lnTo>
                  <a:pt x="91440" y="1508760"/>
                </a:lnTo>
                <a:lnTo>
                  <a:pt x="0" y="137160"/>
                </a:lnTo>
                <a:close/>
              </a:path>
            </a:pathLst>
          </a:custGeom>
          <a:solidFill>
            <a:srgbClr val="E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455DA-66DA-4199-A066-A6CF4BCF8B77}"/>
              </a:ext>
            </a:extLst>
          </p:cNvPr>
          <p:cNvSpPr/>
          <p:nvPr/>
        </p:nvSpPr>
        <p:spPr>
          <a:xfrm>
            <a:off x="7892971" y="2386280"/>
            <a:ext cx="3430349" cy="132343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Saved</a:t>
            </a:r>
            <a:endParaRPr lang="en-US" sz="9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1948</Words>
  <Application>Microsoft Office PowerPoint</Application>
  <PresentationFormat>Widescreen</PresentationFormat>
  <Paragraphs>108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Mouse Memoirs</vt:lpstr>
      <vt:lpstr>Arial</vt:lpstr>
      <vt:lpstr>Impact</vt:lpstr>
      <vt:lpstr>Calibri Light</vt:lpstr>
      <vt:lpstr>Calibri</vt:lpstr>
      <vt:lpstr>Office Theme</vt:lpstr>
      <vt:lpstr>Lessons from a Wayward Son</vt:lpstr>
      <vt:lpstr>Like the Wayward Son, the Sinner Must Be Convicted of His Sins.</vt:lpstr>
      <vt:lpstr>Like the Wayward Son, the Sinner Must Know Who His Sin is Against.</vt:lpstr>
      <vt:lpstr>Like the Wayward Son, the Sinner Must Approach His Father in Utter Humility.</vt:lpstr>
      <vt:lpstr>Like the Wayward Son, the Sinner Must Determine to “go to (our) Father.”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a Wayward Son</dc:title>
  <dc:creator>Stan Cox</dc:creator>
  <cp:lastModifiedBy>Stan Cox</cp:lastModifiedBy>
  <cp:revision>6</cp:revision>
  <dcterms:created xsi:type="dcterms:W3CDTF">2021-03-20T21:07:44Z</dcterms:created>
  <dcterms:modified xsi:type="dcterms:W3CDTF">2021-03-21T04:26:44Z</dcterms:modified>
</cp:coreProperties>
</file>